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78" r:id="rId5"/>
    <p:sldId id="279" r:id="rId6"/>
    <p:sldId id="276" r:id="rId7"/>
    <p:sldId id="275" r:id="rId8"/>
    <p:sldId id="280" r:id="rId9"/>
    <p:sldId id="281" r:id="rId10"/>
    <p:sldId id="282" r:id="rId11"/>
    <p:sldId id="277" r:id="rId12"/>
    <p:sldId id="259" r:id="rId13"/>
    <p:sldId id="274" r:id="rId14"/>
    <p:sldId id="270" r:id="rId15"/>
    <p:sldId id="271" r:id="rId16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 autoAdjust="0"/>
    <p:restoredTop sz="94646" autoAdjust="0"/>
  </p:normalViewPr>
  <p:slideViewPr>
    <p:cSldViewPr>
      <p:cViewPr varScale="1">
        <p:scale>
          <a:sx n="69" d="100"/>
          <a:sy n="69" d="100"/>
        </p:scale>
        <p:origin x="408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gif>
</file>

<file path=ppt/media/image13.jpeg>
</file>

<file path=ppt/media/image14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118C9-C561-4207-8B6C-36F8370B0049}" type="datetimeFigureOut">
              <a:rPr lang="pt-BR" smtClean="0"/>
              <a:pPr/>
              <a:t>19/03/2020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C062E-CC85-4951-8EA8-2A94E926D4E2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scolalivre-i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pt.wikipedia.org/wiki/Regras_de_associa%C3%A7%C3%A3o" TargetMode="External"/><Relationship Id="rId3" Type="http://schemas.openxmlformats.org/officeDocument/2006/relationships/hyperlink" Target="https://www.devmedia.com.br/mineracao-de-dados-com-market-basket-analysis-revista-sql-magazine-111/27853" TargetMode="External"/><Relationship Id="rId7" Type="http://schemas.openxmlformats.org/officeDocument/2006/relationships/hyperlink" Target="http://each.uspnet.usp.br/sarajane/wp-content/uploads/2015/11/associacao.pdf" TargetMode="External"/><Relationship Id="rId2" Type="http://schemas.openxmlformats.org/officeDocument/2006/relationships/hyperlink" Target="https://www.codespeedy.com/apriori-algorithm-in-pytho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t.slideshare.net/nortoncg1/regras-de-associao-minerao-de-dados" TargetMode="External"/><Relationship Id="rId5" Type="http://schemas.openxmlformats.org/officeDocument/2006/relationships/hyperlink" Target="http://dcm.ffclrp.usp.br/~augusto/teaching/ami/AM-I-Regras-Associacao.pdf" TargetMode="External"/><Relationship Id="rId10" Type="http://schemas.openxmlformats.org/officeDocument/2006/relationships/image" Target="../media/image1.png"/><Relationship Id="rId4" Type="http://schemas.openxmlformats.org/officeDocument/2006/relationships/hyperlink" Target="https://www.youtube.com/watch?v=suwzIKi27Ao" TargetMode="External"/><Relationship Id="rId9" Type="http://schemas.openxmlformats.org/officeDocument/2006/relationships/hyperlink" Target="https://www.maxwell.vrac.puc-rio.br/14008/14008_4.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linkedin.com/in/flaviaxrei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Logo Escola Livre de IA C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229" y="2029808"/>
            <a:ext cx="6462257" cy="1977211"/>
          </a:xfrm>
          <a:prstGeom prst="rect">
            <a:avLst/>
          </a:prstGeom>
        </p:spPr>
      </p:pic>
      <p:sp>
        <p:nvSpPr>
          <p:cNvPr id="6" name="Retângulo 5"/>
          <p:cNvSpPr/>
          <p:nvPr/>
        </p:nvSpPr>
        <p:spPr>
          <a:xfrm>
            <a:off x="571989" y="4583978"/>
            <a:ext cx="7929618" cy="35719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571989" y="1243990"/>
            <a:ext cx="7929618" cy="35719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971600" y="467380"/>
            <a:ext cx="684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latin typeface="Conthrax Sb" pitchFamily="34" charset="0"/>
              </a:rPr>
              <a:t>A primeira Escola presencial gratuita de Inteligência Artificial do Brasil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1886296" y="5400603"/>
            <a:ext cx="57326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Conthrax Sb" pitchFamily="34" charset="0"/>
              </a:rPr>
              <a:t>Aula Extra 21/03/2020: </a:t>
            </a:r>
          </a:p>
          <a:p>
            <a:pPr algn="ctr"/>
            <a:r>
              <a:rPr lang="pt-BR" dirty="0" err="1"/>
              <a:t>Apriori</a:t>
            </a:r>
            <a:r>
              <a:rPr lang="pt-BR" dirty="0"/>
              <a:t> - Cesto de Compras</a:t>
            </a:r>
            <a:endParaRPr lang="pt-BR" b="1" dirty="0">
              <a:latin typeface="Conthrax Sb" pitchFamily="34" charset="0"/>
            </a:endParaRPr>
          </a:p>
          <a:p>
            <a:pPr algn="ctr"/>
            <a:endParaRPr lang="pt-BR" b="1" dirty="0">
              <a:latin typeface="Conthrax Sb" pitchFamily="34" charset="0"/>
            </a:endParaRPr>
          </a:p>
          <a:p>
            <a:pPr algn="ctr"/>
            <a:r>
              <a:rPr lang="pt-BR" dirty="0">
                <a:latin typeface="Conthrax Sb" pitchFamily="34" charset="0"/>
              </a:rPr>
              <a:t>Professor: Flavia Reis</a:t>
            </a:r>
          </a:p>
        </p:txBody>
      </p:sp>
      <p:sp>
        <p:nvSpPr>
          <p:cNvPr id="11" name="CaixaDeTexto 8"/>
          <p:cNvSpPr txBox="1"/>
          <p:nvPr/>
        </p:nvSpPr>
        <p:spPr>
          <a:xfrm>
            <a:off x="621283" y="5723768"/>
            <a:ext cx="6078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latin typeface="Conthrax Sb" pitchFamily="34" charset="0"/>
              </a:rPr>
              <a:t>Apoio:</a:t>
            </a:r>
          </a:p>
        </p:txBody>
      </p:sp>
      <p:pic>
        <p:nvPicPr>
          <p:cNvPr id="12" name="Imagem 9" descr="lambda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989" y="5988626"/>
            <a:ext cx="1614473" cy="5423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pt-BR" dirty="0" err="1">
                <a:latin typeface="Conthrax Sb" pitchFamily="34" charset="0"/>
              </a:rPr>
              <a:t>Apriori</a:t>
            </a:r>
            <a:endParaRPr lang="pt-BR" dirty="0">
              <a:latin typeface="Conthrax Sb" pitchFamily="34" charset="0"/>
            </a:endParaRPr>
          </a:p>
        </p:txBody>
      </p:sp>
      <p:pic>
        <p:nvPicPr>
          <p:cNvPr id="9" name="Imagem 4" descr="Logo Escola Livre de IA Cor.png">
            <a:extLst>
              <a:ext uri="{FF2B5EF4-FFF2-40B4-BE49-F238E27FC236}">
                <a16:creationId xmlns:a16="http://schemas.microsoft.com/office/drawing/2014/main" id="{47325AED-628C-457B-A5FF-AAC89B9E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8519A99B-F9A9-419C-B1F2-1CED3E3E14A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1F6EE1F8-F6B4-415D-B51C-86B4CA738FEC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A6B3EB6-C9AF-43D7-A3B3-78224AD19864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3" name="Retângulo 2">
            <a:extLst>
              <a:ext uri="{FF2B5EF4-FFF2-40B4-BE49-F238E27FC236}">
                <a16:creationId xmlns:a16="http://schemas.microsoft.com/office/drawing/2014/main" id="{025E8953-F92E-004B-B677-3C130D4F88E7}"/>
              </a:ext>
            </a:extLst>
          </p:cNvPr>
          <p:cNvSpPr/>
          <p:nvPr/>
        </p:nvSpPr>
        <p:spPr>
          <a:xfrm>
            <a:off x="837928" y="1676916"/>
            <a:ext cx="762250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Redução de regras</a:t>
            </a:r>
          </a:p>
          <a:p>
            <a:endParaRPr lang="pt-BR" dirty="0"/>
          </a:p>
          <a:p>
            <a:r>
              <a:rPr lang="pt-BR" dirty="0"/>
              <a:t>Para diminuir a quantidade de regras retornadas, evita-se itens com poucas ocorrências, então define-se um valor mínimo de suporte (</a:t>
            </a:r>
            <a:r>
              <a:rPr lang="pt-BR" dirty="0" err="1"/>
              <a:t>min_sup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dirty="0">
                <a:solidFill>
                  <a:srgbClr val="FF0000"/>
                </a:solidFill>
              </a:rPr>
              <a:t>Princípio do </a:t>
            </a:r>
            <a:r>
              <a:rPr lang="pt-BR" dirty="0" err="1">
                <a:solidFill>
                  <a:srgbClr val="FF0000"/>
                </a:solidFill>
              </a:rPr>
              <a:t>Itemsets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 err="1">
                <a:solidFill>
                  <a:srgbClr val="FF0000"/>
                </a:solidFill>
              </a:rPr>
              <a:t>Freqüentes</a:t>
            </a:r>
            <a:endParaRPr lang="pt-BR" dirty="0">
              <a:solidFill>
                <a:srgbClr val="FF0000"/>
              </a:solidFill>
            </a:endParaRPr>
          </a:p>
          <a:p>
            <a:endParaRPr lang="pt-BR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Qualquer subconjunto de um </a:t>
            </a:r>
            <a:r>
              <a:rPr lang="pt-BR" dirty="0" err="1"/>
              <a:t>itemset</a:t>
            </a:r>
            <a:r>
              <a:rPr lang="pt-BR" dirty="0"/>
              <a:t> </a:t>
            </a:r>
            <a:r>
              <a:rPr lang="pt-BR" dirty="0" err="1"/>
              <a:t>freqüente</a:t>
            </a:r>
            <a:r>
              <a:rPr lang="pt-BR" dirty="0"/>
              <a:t> também é frequente;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Se um </a:t>
            </a:r>
            <a:r>
              <a:rPr lang="pt-BR" dirty="0" err="1"/>
              <a:t>itemset</a:t>
            </a:r>
            <a:r>
              <a:rPr lang="pt-BR" dirty="0"/>
              <a:t> não é </a:t>
            </a:r>
            <a:r>
              <a:rPr lang="pt-BR" dirty="0" err="1"/>
              <a:t>freqüente</a:t>
            </a:r>
            <a:r>
              <a:rPr lang="pt-BR" dirty="0"/>
              <a:t> então não é necessário gerar quaisquer </a:t>
            </a:r>
            <a:r>
              <a:rPr lang="pt-BR" dirty="0" err="1"/>
              <a:t>superconjuntos</a:t>
            </a:r>
            <a:r>
              <a:rPr lang="pt-BR" dirty="0"/>
              <a:t> dele como candidatos, porque eles também serão não </a:t>
            </a:r>
            <a:r>
              <a:rPr lang="pt-BR" dirty="0" err="1"/>
              <a:t>freqüentes</a:t>
            </a:r>
            <a:endParaRPr lang="pt-BR" dirty="0"/>
          </a:p>
          <a:p>
            <a:endParaRPr lang="pt-BR" dirty="0"/>
          </a:p>
          <a:p>
            <a:r>
              <a:rPr lang="pt-BR" dirty="0"/>
              <a:t>Na geração de </a:t>
            </a:r>
            <a:r>
              <a:rPr lang="pt-BR" dirty="0" err="1"/>
              <a:t>itemsets</a:t>
            </a:r>
            <a:r>
              <a:rPr lang="pt-BR" dirty="0"/>
              <a:t> frequentes é utilizada a seguinte </a:t>
            </a:r>
            <a:r>
              <a:rPr lang="pt-BR" dirty="0" err="1"/>
              <a:t>idéia</a:t>
            </a:r>
            <a:r>
              <a:rPr lang="pt-BR" dirty="0"/>
              <a:t>: </a:t>
            </a:r>
          </a:p>
          <a:p>
            <a:endParaRPr lang="pt-BR" dirty="0"/>
          </a:p>
          <a:p>
            <a:r>
              <a:rPr lang="pt-BR" dirty="0"/>
              <a:t>Usar os 1-itemsets </a:t>
            </a:r>
            <a:r>
              <a:rPr lang="pt-BR" dirty="0" err="1"/>
              <a:t>freqüentes</a:t>
            </a:r>
            <a:r>
              <a:rPr lang="pt-BR" dirty="0"/>
              <a:t> para gerar 2-itemsets, usar os 2- </a:t>
            </a:r>
            <a:r>
              <a:rPr lang="pt-BR" dirty="0" err="1"/>
              <a:t>itemsets</a:t>
            </a:r>
            <a:r>
              <a:rPr lang="pt-BR" dirty="0"/>
              <a:t> </a:t>
            </a:r>
            <a:r>
              <a:rPr lang="pt-BR" dirty="0" err="1"/>
              <a:t>freqüentes</a:t>
            </a:r>
            <a:r>
              <a:rPr lang="pt-BR" dirty="0"/>
              <a:t> para gerar 3-itemsets e assim por diante.</a:t>
            </a:r>
          </a:p>
        </p:txBody>
      </p:sp>
    </p:spTree>
    <p:extLst>
      <p:ext uri="{BB962C8B-B14F-4D97-AF65-F5344CB8AC3E}">
        <p14:creationId xmlns:p14="http://schemas.microsoft.com/office/powerpoint/2010/main" val="376159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pt-BR" dirty="0">
                <a:latin typeface="Conthrax Sb" pitchFamily="34" charset="0"/>
              </a:rPr>
              <a:t>Cesta de Compras - Python </a:t>
            </a:r>
          </a:p>
        </p:txBody>
      </p:sp>
      <p:pic>
        <p:nvPicPr>
          <p:cNvPr id="9" name="Imagem 4" descr="Logo Escola Livre de IA Cor.png">
            <a:extLst>
              <a:ext uri="{FF2B5EF4-FFF2-40B4-BE49-F238E27FC236}">
                <a16:creationId xmlns:a16="http://schemas.microsoft.com/office/drawing/2014/main" id="{47325AED-628C-457B-A5FF-AAC89B9E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8519A99B-F9A9-419C-B1F2-1CED3E3E14A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1F6EE1F8-F6B4-415D-B51C-86B4CA738FEC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A6B3EB6-C9AF-43D7-A3B3-78224AD19864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7" name="CaixaDeTexto 6">
            <a:extLst>
              <a:ext uri="{FF2B5EF4-FFF2-40B4-BE49-F238E27FC236}">
                <a16:creationId xmlns:a16="http://schemas.microsoft.com/office/drawing/2014/main" id="{EF5BE3A8-C4B7-DA45-9526-A5C6FBA04A69}"/>
              </a:ext>
            </a:extLst>
          </p:cNvPr>
          <p:cNvSpPr txBox="1"/>
          <p:nvPr/>
        </p:nvSpPr>
        <p:spPr>
          <a:xfrm>
            <a:off x="898164" y="1857314"/>
            <a:ext cx="397775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Mão na Massa??</a:t>
            </a:r>
          </a:p>
          <a:p>
            <a:endParaRPr lang="pt-BR" dirty="0"/>
          </a:p>
          <a:p>
            <a:r>
              <a:rPr lang="pt-BR" dirty="0"/>
              <a:t>Bora abrir o </a:t>
            </a:r>
            <a:r>
              <a:rPr lang="pt-BR" dirty="0" err="1"/>
              <a:t>Jupyter</a:t>
            </a:r>
            <a:r>
              <a:rPr lang="pt-BR" dirty="0"/>
              <a:t> Notebook e </a:t>
            </a:r>
            <a:r>
              <a:rPr lang="pt-BR" dirty="0" err="1"/>
              <a:t>codar</a:t>
            </a:r>
            <a:r>
              <a:rPr lang="pt-BR" dirty="0"/>
              <a:t>....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08E9C7E-B002-6145-B356-7A14ED06DD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941941"/>
            <a:ext cx="3345160" cy="334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89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pt-BR" dirty="0">
                <a:latin typeface="Conthrax Sb" pitchFamily="34" charset="0"/>
              </a:rPr>
              <a:t>Códigos</a:t>
            </a:r>
          </a:p>
        </p:txBody>
      </p:sp>
      <p:pic>
        <p:nvPicPr>
          <p:cNvPr id="8" name="Imagem 4" descr="Logo Escola Livre de IA Cor.png">
            <a:extLst>
              <a:ext uri="{FF2B5EF4-FFF2-40B4-BE49-F238E27FC236}">
                <a16:creationId xmlns:a16="http://schemas.microsoft.com/office/drawing/2014/main" id="{8FC22B82-DF63-4B56-8CF0-35014AC45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CC1EB67F-FF5D-42AC-969B-758181DA9D6A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670BBF61-1194-4CC9-92FF-3AACDEB6C993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242C3051-A6CF-4150-94FA-B3DA26459197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F826D5D-AF53-4718-8BAA-2E2B56EB1594}"/>
              </a:ext>
            </a:extLst>
          </p:cNvPr>
          <p:cNvSpPr txBox="1"/>
          <p:nvPr/>
        </p:nvSpPr>
        <p:spPr>
          <a:xfrm>
            <a:off x="904545" y="1916832"/>
            <a:ext cx="532960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Pasta com notebooks, arquivos usados na análise e </a:t>
            </a:r>
            <a:r>
              <a:rPr lang="pt-BR" dirty="0" err="1"/>
              <a:t>ppt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Entre no link abaixo e baixe os arquivos necessários:</a:t>
            </a:r>
          </a:p>
          <a:p>
            <a:endParaRPr lang="pt-BR" dirty="0" smtClean="0"/>
          </a:p>
          <a:p>
            <a:r>
              <a:rPr lang="pt-BR" dirty="0">
                <a:hlinkClick r:id="rId3"/>
              </a:rPr>
              <a:t>https://</a:t>
            </a:r>
            <a:r>
              <a:rPr lang="pt-BR" dirty="0" smtClean="0">
                <a:hlinkClick r:id="rId3"/>
              </a:rPr>
              <a:t>github.com/escolalivre-ia</a:t>
            </a:r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onthrax Sb" pitchFamily="34" charset="0"/>
              </a:rPr>
              <a:t>Exercícios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581935" y="1556792"/>
            <a:ext cx="831054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1) Cite outros exemplos de algoritmo usados para Market </a:t>
            </a:r>
            <a:r>
              <a:rPr lang="pt-BR" dirty="0" err="1"/>
              <a:t>Basket</a:t>
            </a:r>
            <a:r>
              <a:rPr lang="pt-BR" dirty="0"/>
              <a:t> </a:t>
            </a:r>
            <a:r>
              <a:rPr lang="pt-BR" dirty="0" err="1"/>
              <a:t>Analisys</a:t>
            </a:r>
            <a:r>
              <a:rPr lang="pt-BR" dirty="0"/>
              <a:t>, e explique</a:t>
            </a:r>
          </a:p>
          <a:p>
            <a:r>
              <a:rPr lang="pt-BR" dirty="0"/>
              <a:t> qual a diferença entre eles.</a:t>
            </a:r>
          </a:p>
          <a:p>
            <a:endParaRPr lang="pt-BR" dirty="0"/>
          </a:p>
          <a:p>
            <a:r>
              <a:rPr lang="pt-BR" dirty="0"/>
              <a:t>2) O que é necessário para uma regra de associação ser considerada forte?</a:t>
            </a:r>
          </a:p>
          <a:p>
            <a:endParaRPr lang="pt-BR" dirty="0"/>
          </a:p>
          <a:p>
            <a:r>
              <a:rPr lang="pt-BR" dirty="0"/>
              <a:t>3) Através do valor retornado por esse parâmetro, podemos dizer se existe um relação </a:t>
            </a:r>
          </a:p>
          <a:p>
            <a:r>
              <a:rPr lang="pt-BR" dirty="0"/>
              <a:t>Direta entre os itens:</a:t>
            </a:r>
          </a:p>
          <a:p>
            <a:pPr marL="342900" indent="-342900">
              <a:buAutoNum type="alphaLcParenR"/>
            </a:pPr>
            <a:r>
              <a:rPr lang="pt-BR" dirty="0" err="1"/>
              <a:t>Confidence</a:t>
            </a:r>
            <a:endParaRPr lang="pt-BR" dirty="0"/>
          </a:p>
          <a:p>
            <a:pPr marL="342900" indent="-342900">
              <a:buAutoNum type="alphaLcParenR"/>
            </a:pPr>
            <a:r>
              <a:rPr lang="pt-BR" dirty="0" err="1"/>
              <a:t>Lift</a:t>
            </a:r>
            <a:endParaRPr lang="pt-BR" dirty="0"/>
          </a:p>
          <a:p>
            <a:pPr marL="342900" indent="-342900">
              <a:buAutoNum type="alphaLcParenR"/>
            </a:pPr>
            <a:r>
              <a:rPr lang="pt-BR" dirty="0" err="1"/>
              <a:t>Support</a:t>
            </a:r>
            <a:endParaRPr lang="pt-BR" dirty="0"/>
          </a:p>
          <a:p>
            <a:endParaRPr lang="pt-BR" dirty="0"/>
          </a:p>
          <a:p>
            <a:r>
              <a:rPr lang="pt-BR" dirty="0"/>
              <a:t>4) Regras de associação são considerados métodos de mineração de dados:</a:t>
            </a:r>
          </a:p>
          <a:p>
            <a:r>
              <a:rPr lang="pt-BR" dirty="0"/>
              <a:t>a) aprendizado supervisionado</a:t>
            </a:r>
          </a:p>
          <a:p>
            <a:r>
              <a:rPr lang="pt-BR" dirty="0" err="1"/>
              <a:t>b</a:t>
            </a:r>
            <a:r>
              <a:rPr lang="pt-BR" dirty="0"/>
              <a:t>) não-supervisionado</a:t>
            </a:r>
          </a:p>
          <a:p>
            <a:r>
              <a:rPr lang="pt-BR" dirty="0" err="1"/>
              <a:t>c</a:t>
            </a:r>
            <a:r>
              <a:rPr lang="pt-BR" dirty="0"/>
              <a:t>) </a:t>
            </a:r>
            <a:r>
              <a:rPr lang="pt-BR" dirty="0" err="1"/>
              <a:t>Hibridos</a:t>
            </a:r>
            <a:endParaRPr lang="pt-BR" dirty="0"/>
          </a:p>
          <a:p>
            <a:r>
              <a:rPr lang="pt-BR" dirty="0" err="1"/>
              <a:t>d</a:t>
            </a:r>
            <a:r>
              <a:rPr lang="pt-BR" dirty="0"/>
              <a:t>) Não são mineração de dados</a:t>
            </a:r>
          </a:p>
          <a:p>
            <a:r>
              <a:rPr lang="pt-BR" dirty="0"/>
              <a:t>e) NDA	</a:t>
            </a:r>
          </a:p>
          <a:p>
            <a:endParaRPr lang="pt-BR" dirty="0"/>
          </a:p>
        </p:txBody>
      </p:sp>
      <p:pic>
        <p:nvPicPr>
          <p:cNvPr id="5" name="Imagem 4" descr="Logo Escola Livre de IA Cor.png">
            <a:extLst>
              <a:ext uri="{FF2B5EF4-FFF2-40B4-BE49-F238E27FC236}">
                <a16:creationId xmlns:a16="http://schemas.microsoft.com/office/drawing/2014/main" id="{6E92B93B-67A0-4061-8824-E7FA87EC4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31CD4384-B06A-4ADD-A41E-CF5A7DDCB3F3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D4382E5A-85D7-4B77-B86A-39BFF0D51CA8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3A502D10-F4F1-41DB-ACDB-F9C56BAD9739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2207427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pt-BR" dirty="0">
                <a:latin typeface="Conthrax Sb" pitchFamily="34" charset="0"/>
              </a:rPr>
              <a:t>Bibliografia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611560" y="1690778"/>
            <a:ext cx="807524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 err="1"/>
              <a:t>Apriori</a:t>
            </a:r>
            <a:r>
              <a:rPr lang="pt-BR" sz="1200" b="1" dirty="0"/>
              <a:t> </a:t>
            </a:r>
            <a:r>
              <a:rPr lang="pt-BR" sz="1200" b="1" dirty="0" err="1"/>
              <a:t>Algorithm</a:t>
            </a:r>
            <a:r>
              <a:rPr lang="pt-BR" sz="1200" b="1" dirty="0"/>
              <a:t> in Python</a:t>
            </a:r>
            <a:endParaRPr lang="pt-BR" sz="1200" b="1" dirty="0">
              <a:solidFill>
                <a:srgbClr val="00B0F0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xmlns="" val="tx"/>
                  </a:ext>
                </a:extLst>
              </a:hlinkClick>
            </a:endParaRPr>
          </a:p>
          <a:p>
            <a:r>
              <a:rPr lang="pt-BR" sz="12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https://www.codespeedy.com/apriori-algorithm-in-python/</a:t>
            </a:r>
            <a:endParaRPr lang="pt-BR" sz="1200" dirty="0">
              <a:solidFill>
                <a:srgbClr val="00B0F0"/>
              </a:solidFill>
            </a:endParaRPr>
          </a:p>
          <a:p>
            <a:endParaRPr lang="pt-BR" sz="1200" dirty="0"/>
          </a:p>
          <a:p>
            <a:r>
              <a:rPr lang="pt-BR" sz="1200" b="1" dirty="0"/>
              <a:t>Mineração de dados com Market </a:t>
            </a:r>
            <a:r>
              <a:rPr lang="pt-BR" sz="1200" b="1" dirty="0" err="1"/>
              <a:t>Basket</a:t>
            </a:r>
            <a:r>
              <a:rPr lang="pt-BR" sz="1200" b="1" dirty="0"/>
              <a:t> </a:t>
            </a:r>
            <a:r>
              <a:rPr lang="pt-BR" sz="1200" b="1" dirty="0" err="1"/>
              <a:t>Analysis</a:t>
            </a:r>
            <a:r>
              <a:rPr lang="pt-BR" sz="1200" b="1" dirty="0"/>
              <a:t> - Revista SQL Magazine 111</a:t>
            </a:r>
          </a:p>
          <a:p>
            <a:r>
              <a:rPr lang="pt-BR" sz="1200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https://www.devmedia.com.br/mineracao-de-dados-com-market-basket-analysis-revista-sql-magazine-111/27853</a:t>
            </a:r>
            <a:endParaRPr lang="pt-BR" sz="1200" dirty="0">
              <a:solidFill>
                <a:srgbClr val="00B0F0"/>
              </a:solidFill>
            </a:endParaRPr>
          </a:p>
          <a:p>
            <a:endParaRPr lang="pt-BR" dirty="0"/>
          </a:p>
          <a:p>
            <a:r>
              <a:rPr lang="pt-BR" sz="1200" b="1" dirty="0"/>
              <a:t>Algoritmo </a:t>
            </a:r>
            <a:r>
              <a:rPr lang="pt-BR" sz="1200" b="1" dirty="0" err="1"/>
              <a:t>Apriori</a:t>
            </a:r>
            <a:r>
              <a:rPr lang="pt-BR" sz="1200" b="1" dirty="0"/>
              <a:t> - UFSM</a:t>
            </a:r>
          </a:p>
          <a:p>
            <a:r>
              <a:rPr lang="pt-BR" sz="1200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https://www.youtube.com/watch?v=suwzIKi27Ao</a:t>
            </a:r>
            <a:endParaRPr lang="pt-BR" sz="1200" dirty="0">
              <a:solidFill>
                <a:srgbClr val="00B0F0"/>
              </a:solidFill>
            </a:endParaRPr>
          </a:p>
          <a:p>
            <a:endParaRPr lang="pt-BR" sz="1200" b="1" dirty="0">
              <a:solidFill>
                <a:srgbClr val="00B0F0"/>
              </a:solidFill>
            </a:endParaRPr>
          </a:p>
          <a:p>
            <a:r>
              <a:rPr lang="pt-BR" sz="1200" b="1" dirty="0"/>
              <a:t>Regras de associação</a:t>
            </a:r>
          </a:p>
          <a:p>
            <a:r>
              <a:rPr lang="pt-BR" sz="1200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http://dcm.ffclrp.usp.br/~augusto/teaching/ami/AM-I-Regras-Associacao.pdf</a:t>
            </a:r>
            <a:endParaRPr lang="pt-BR" sz="1200" dirty="0">
              <a:solidFill>
                <a:srgbClr val="00B0F0"/>
              </a:solidFill>
            </a:endParaRPr>
          </a:p>
          <a:p>
            <a:endParaRPr lang="pt-BR" sz="1200" b="1" dirty="0">
              <a:solidFill>
                <a:srgbClr val="00B0F0"/>
              </a:solidFill>
            </a:endParaRPr>
          </a:p>
          <a:p>
            <a:r>
              <a:rPr lang="pt-BR" sz="1200" b="1" dirty="0"/>
              <a:t>Regras de associação</a:t>
            </a:r>
            <a:endParaRPr lang="pt-BR" sz="1200" dirty="0">
              <a:solidFill>
                <a:srgbClr val="00B0F0"/>
              </a:solidFill>
            </a:endParaRPr>
          </a:p>
          <a:p>
            <a:r>
              <a:rPr lang="pt-BR" sz="1200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https://pt.slideshare.net/nortoncg1/regras-de-associao-minerao-de-dados</a:t>
            </a:r>
            <a:endParaRPr lang="pt-BR" sz="1200" dirty="0">
              <a:solidFill>
                <a:srgbClr val="00B0F0"/>
              </a:solidFill>
            </a:endParaRPr>
          </a:p>
          <a:p>
            <a:endParaRPr lang="pt-BR" sz="1200" dirty="0">
              <a:solidFill>
                <a:srgbClr val="00B0F0"/>
              </a:solidFill>
            </a:endParaRPr>
          </a:p>
          <a:p>
            <a:r>
              <a:rPr lang="pt-BR" sz="1200" b="1" dirty="0"/>
              <a:t>Regras de associação</a:t>
            </a:r>
            <a:endParaRPr lang="pt-BR" sz="1200" b="1" dirty="0">
              <a:solidFill>
                <a:srgbClr val="00B0F0"/>
              </a:solidFill>
            </a:endParaRPr>
          </a:p>
          <a:p>
            <a:r>
              <a:rPr lang="pt-BR" sz="1200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http://each.uspnet.usp.br/sarajane/wp-content/uploads/2015/11/associacao.pdf</a:t>
            </a:r>
            <a:endParaRPr lang="pt-BR" sz="1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endParaRPr lang="pt-BR" sz="1200" dirty="0">
              <a:solidFill>
                <a:srgbClr val="00B0F0"/>
              </a:solidFill>
            </a:endParaRPr>
          </a:p>
          <a:p>
            <a:r>
              <a:rPr lang="pt-BR" sz="1200" b="1" dirty="0"/>
              <a:t>Regras de associação</a:t>
            </a:r>
            <a:endParaRPr lang="pt-BR" sz="1200" dirty="0">
              <a:solidFill>
                <a:srgbClr val="E2D700"/>
              </a:solidFill>
              <a:hlinkClick r:id="rId8">
                <a:extLst>
                  <a:ext uri="{A12FA001-AC4F-418D-AE19-62706E023703}">
                    <ahyp:hlinkClr xmlns:ahyp="http://schemas.microsoft.com/office/drawing/2018/hyperlinkcolor" xmlns="" val="tx"/>
                  </a:ext>
                </a:extLst>
              </a:hlinkClick>
            </a:endParaRPr>
          </a:p>
          <a:p>
            <a:r>
              <a:rPr lang="pt-BR" sz="1200" dirty="0">
                <a:solidFill>
                  <a:srgbClr val="00B0F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https://pt.wikipedia.org/wiki/Regras_de_associa%C3%A7%C3%A3o</a:t>
            </a:r>
            <a:endParaRPr lang="pt-BR" sz="1200" b="1" dirty="0">
              <a:solidFill>
                <a:srgbClr val="00B0F0"/>
              </a:solidFill>
            </a:endParaRPr>
          </a:p>
          <a:p>
            <a:endParaRPr lang="pt-BR" sz="1200" b="1" dirty="0"/>
          </a:p>
          <a:p>
            <a:r>
              <a:rPr lang="pt-BR" sz="1200" b="1" dirty="0"/>
              <a:t>Market </a:t>
            </a:r>
            <a:r>
              <a:rPr lang="pt-BR" sz="1200" b="1" dirty="0" err="1"/>
              <a:t>Basket</a:t>
            </a:r>
            <a:r>
              <a:rPr lang="pt-BR" sz="1200" b="1" dirty="0"/>
              <a:t> </a:t>
            </a:r>
            <a:r>
              <a:rPr lang="pt-BR" sz="1200" b="1" dirty="0" err="1"/>
              <a:t>Analysis</a:t>
            </a:r>
            <a:endParaRPr lang="pt-BR" sz="1200" b="1" dirty="0"/>
          </a:p>
          <a:p>
            <a:r>
              <a:rPr lang="pt-BR" sz="1200" dirty="0">
                <a:solidFill>
                  <a:srgbClr val="00B0F0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https://www.maxwell.vrac.puc-rio.br/14008/14008_4.PDF</a:t>
            </a:r>
            <a:endParaRPr lang="pt-BR" sz="1200" dirty="0">
              <a:solidFill>
                <a:srgbClr val="00B0F0"/>
              </a:solidFill>
            </a:endParaRPr>
          </a:p>
        </p:txBody>
      </p:sp>
      <p:pic>
        <p:nvPicPr>
          <p:cNvPr id="8" name="Imagem 4" descr="Logo Escola Livre de IA Cor.png">
            <a:extLst>
              <a:ext uri="{FF2B5EF4-FFF2-40B4-BE49-F238E27FC236}">
                <a16:creationId xmlns:a16="http://schemas.microsoft.com/office/drawing/2014/main" id="{C9E684F1-53D0-4F49-8216-5B9C6A82C5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72BAB83E-23AA-4935-A673-EC83EA19B4D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964781EA-487D-4050-AFBA-2FD4ECD0CC38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CC343A62-6E0A-4B74-8E2E-A183BAC80361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/>
          <a:lstStyle/>
          <a:p>
            <a:r>
              <a:rPr lang="pt-BR" dirty="0">
                <a:latin typeface="Conthrax Sb" pitchFamily="34" charset="0"/>
              </a:rPr>
              <a:t>Contatos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1487891" y="4593902"/>
            <a:ext cx="3205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  <a:p>
            <a:r>
              <a:rPr lang="pt-BR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www.linkedin.com/in/flaviaxreis</a:t>
            </a:r>
            <a:endParaRPr lang="pt-BR" dirty="0">
              <a:solidFill>
                <a:srgbClr val="00B0F0"/>
              </a:solidFill>
            </a:endParaRPr>
          </a:p>
          <a:p>
            <a:endParaRPr lang="pt-BR" dirty="0"/>
          </a:p>
        </p:txBody>
      </p:sp>
      <p:pic>
        <p:nvPicPr>
          <p:cNvPr id="8" name="Imagem 4" descr="Logo Escola Livre de IA Cor.png">
            <a:extLst>
              <a:ext uri="{FF2B5EF4-FFF2-40B4-BE49-F238E27FC236}">
                <a16:creationId xmlns:a16="http://schemas.microsoft.com/office/drawing/2014/main" id="{FDC82C0C-7B4D-4B9F-B442-DD6BE9DAE4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27766DC-EB7F-4E7E-96A1-40123CC0C21F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803F3F7C-21D2-44BC-902E-23EE05562984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657FEB25-8A75-4726-906A-86D074676B62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5" name="Imagem 4" descr="Uma imagem contendo pessoa, no interior, mulher, mesa&#10;&#10;Descrição gerada automaticamente">
            <a:extLst>
              <a:ext uri="{FF2B5EF4-FFF2-40B4-BE49-F238E27FC236}">
                <a16:creationId xmlns:a16="http://schemas.microsoft.com/office/drawing/2014/main" id="{A1DD4F18-EF27-EB47-A2B8-307B1987BE4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2523803"/>
            <a:ext cx="1654977" cy="22089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BF5C5BA-0B93-4C4F-8C70-36B4B92389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6356" y="2060848"/>
            <a:ext cx="2828562" cy="214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868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4" descr="Logo Escola Livre de IA Co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3752"/>
            <a:ext cx="8229600" cy="1143000"/>
          </a:xfrm>
        </p:spPr>
        <p:txBody>
          <a:bodyPr/>
          <a:lstStyle/>
          <a:p>
            <a:r>
              <a:rPr lang="pt-BR" dirty="0">
                <a:latin typeface="Conthrax Sb" pitchFamily="34" charset="0"/>
              </a:rPr>
              <a:t>Objetivo da Aula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553035" y="1959514"/>
            <a:ext cx="813376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 aula sobre </a:t>
            </a:r>
            <a:r>
              <a:rPr lang="pt-BR" dirty="0" err="1"/>
              <a:t>Apriori</a:t>
            </a:r>
            <a:r>
              <a:rPr lang="pt-BR" dirty="0"/>
              <a:t> tem como objetivo mostrar um exemplo pratico da aplicação do </a:t>
            </a:r>
          </a:p>
          <a:p>
            <a:r>
              <a:rPr lang="pt-BR" dirty="0"/>
              <a:t>Modelo </a:t>
            </a:r>
            <a:r>
              <a:rPr lang="pt-BR" dirty="0" err="1"/>
              <a:t>Apriori</a:t>
            </a:r>
            <a:r>
              <a:rPr lang="pt-BR" dirty="0"/>
              <a:t> no estudo de Cesto de compras que é uma análise bem comum no</a:t>
            </a:r>
          </a:p>
          <a:p>
            <a:r>
              <a:rPr lang="pt-BR" dirty="0"/>
              <a:t>Mercado de varejo principalmente.</a:t>
            </a:r>
          </a:p>
          <a:p>
            <a:endParaRPr lang="pt-BR" dirty="0"/>
          </a:p>
          <a:p>
            <a:r>
              <a:rPr lang="pt-BR" dirty="0"/>
              <a:t>De forma bem simples, é possível gerar uma análise que agrega muito ao negócio, </a:t>
            </a:r>
          </a:p>
          <a:p>
            <a:r>
              <a:rPr lang="pt-BR" dirty="0"/>
              <a:t>Trazendo informações que podem maximizar as vendas e ofertas de acordo com as </a:t>
            </a:r>
          </a:p>
          <a:p>
            <a:r>
              <a:rPr lang="pt-BR" dirty="0"/>
              <a:t>Decisões de negócios aplicadas com as descobertas oferecidas pelo modelo.</a:t>
            </a:r>
          </a:p>
          <a:p>
            <a:endParaRPr lang="pt-BR" dirty="0"/>
          </a:p>
          <a:p>
            <a:r>
              <a:rPr lang="pt-BR" dirty="0"/>
              <a:t>Boa aula.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5101BB3C-B278-4495-B572-B58E8EAB1DC4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6" name="Retângulo 5"/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 6"/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pt-BR" dirty="0">
                <a:latin typeface="Conthrax Sb" pitchFamily="34" charset="0"/>
              </a:rPr>
              <a:t>Tópicos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899592" y="2564904"/>
            <a:ext cx="435696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- MBA? Não, eu só vim fazer um curso livre...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- Regras de Associação</a:t>
            </a:r>
          </a:p>
          <a:p>
            <a:pPr marL="285750" indent="-285750">
              <a:buFontTx/>
              <a:buChar char="-"/>
            </a:pPr>
            <a:endParaRPr lang="pt-BR" dirty="0"/>
          </a:p>
          <a:p>
            <a:pPr marL="285750" indent="-285750">
              <a:buFontTx/>
              <a:buChar char="-"/>
            </a:pPr>
            <a:endParaRPr lang="pt-BR" dirty="0"/>
          </a:p>
          <a:p>
            <a:r>
              <a:rPr lang="pt-BR" dirty="0"/>
              <a:t>- Análise de Cesta de Compras na Prática</a:t>
            </a:r>
          </a:p>
        </p:txBody>
      </p:sp>
      <p:pic>
        <p:nvPicPr>
          <p:cNvPr id="9" name="Imagem 4" descr="Logo Escola Livre de IA Cor.png">
            <a:extLst>
              <a:ext uri="{FF2B5EF4-FFF2-40B4-BE49-F238E27FC236}">
                <a16:creationId xmlns:a16="http://schemas.microsoft.com/office/drawing/2014/main" id="{47325AED-628C-457B-A5FF-AAC89B9E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8519A99B-F9A9-419C-B1F2-1CED3E3E14A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1F6EE1F8-F6B4-415D-B51C-86B4CA738FEC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A6B3EB6-C9AF-43D7-A3B3-78224AD19864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405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pt-BR" dirty="0">
                <a:latin typeface="Conthrax Sb" pitchFamily="34" charset="0"/>
              </a:rPr>
              <a:t>MBA - </a:t>
            </a:r>
            <a:r>
              <a:rPr lang="pt-BR" i="1" dirty="0">
                <a:latin typeface="Conthrax Sb" pitchFamily="34" charset="0"/>
              </a:rPr>
              <a:t>Market </a:t>
            </a:r>
            <a:r>
              <a:rPr lang="pt-BR" i="1" dirty="0" err="1">
                <a:latin typeface="Conthrax Sb" pitchFamily="34" charset="0"/>
              </a:rPr>
              <a:t>Basket</a:t>
            </a:r>
            <a:r>
              <a:rPr lang="pt-BR" i="1" dirty="0">
                <a:latin typeface="Conthrax Sb" pitchFamily="34" charset="0"/>
              </a:rPr>
              <a:t> </a:t>
            </a:r>
            <a:r>
              <a:rPr lang="pt-BR" i="1" dirty="0" err="1">
                <a:latin typeface="Conthrax Sb" pitchFamily="34" charset="0"/>
              </a:rPr>
              <a:t>Analysis</a:t>
            </a:r>
            <a:r>
              <a:rPr lang="pt-BR" i="1" dirty="0">
                <a:latin typeface="Conthrax Sb" pitchFamily="34" charset="0"/>
              </a:rPr>
              <a:t> </a:t>
            </a:r>
            <a:br>
              <a:rPr lang="pt-BR" i="1" dirty="0">
                <a:latin typeface="Conthrax Sb" pitchFamily="34" charset="0"/>
              </a:rPr>
            </a:br>
            <a:r>
              <a:rPr lang="pt-BR" i="1" dirty="0">
                <a:latin typeface="Conthrax Sb" pitchFamily="34" charset="0"/>
              </a:rPr>
              <a:t>(Análise de Cesta de Compras)</a:t>
            </a:r>
          </a:p>
        </p:txBody>
      </p:sp>
      <p:pic>
        <p:nvPicPr>
          <p:cNvPr id="9" name="Imagem 4" descr="Logo Escola Livre de IA Cor.png">
            <a:extLst>
              <a:ext uri="{FF2B5EF4-FFF2-40B4-BE49-F238E27FC236}">
                <a16:creationId xmlns:a16="http://schemas.microsoft.com/office/drawing/2014/main" id="{47325AED-628C-457B-A5FF-AAC89B9E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8519A99B-F9A9-419C-B1F2-1CED3E3E14A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1F6EE1F8-F6B4-415D-B51C-86B4CA738FEC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A6B3EB6-C9AF-43D7-A3B3-78224AD19864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8" name="Retângulo 7">
            <a:extLst>
              <a:ext uri="{FF2B5EF4-FFF2-40B4-BE49-F238E27FC236}">
                <a16:creationId xmlns:a16="http://schemas.microsoft.com/office/drawing/2014/main" id="{A80AB86F-92A2-2A4F-9091-95F10FD341CB}"/>
              </a:ext>
            </a:extLst>
          </p:cNvPr>
          <p:cNvSpPr/>
          <p:nvPr/>
        </p:nvSpPr>
        <p:spPr>
          <a:xfrm>
            <a:off x="432481" y="2132856"/>
            <a:ext cx="469086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latin typeface="Arial" pitchFamily="34" charset="0"/>
                <a:cs typeface="Arial" pitchFamily="34" charset="0"/>
              </a:rPr>
              <a:t>Market Basket Analysis</a:t>
            </a:r>
            <a:r>
              <a:rPr lang="en-US" dirty="0">
                <a:latin typeface="Arial" pitchFamily="34" charset="0"/>
                <a:cs typeface="Arial" pitchFamily="34" charset="0"/>
              </a:rPr>
              <a:t>,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mais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conhecida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como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análise</a:t>
            </a:r>
            <a:r>
              <a:rPr lang="en-US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cesta</a:t>
            </a:r>
            <a:r>
              <a:rPr lang="en-US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compras</a:t>
            </a:r>
            <a:r>
              <a:rPr lang="en-US" dirty="0">
                <a:latin typeface="Arial" pitchFamily="34" charset="0"/>
                <a:cs typeface="Arial" pitchFamily="34" charset="0"/>
              </a:rPr>
              <a:t>,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é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uma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técnica</a:t>
            </a:r>
            <a:r>
              <a:rPr lang="en-US" dirty="0">
                <a:latin typeface="Arial" pitchFamily="34" charset="0"/>
                <a:cs typeface="Arial" pitchFamily="34" charset="0"/>
              </a:rPr>
              <a:t> de datamining que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utiliza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regras</a:t>
            </a:r>
            <a:r>
              <a:rPr lang="en-US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associação</a:t>
            </a:r>
            <a:r>
              <a:rPr lang="en-US" dirty="0">
                <a:latin typeface="Arial" pitchFamily="34" charset="0"/>
                <a:cs typeface="Arial" pitchFamily="34" charset="0"/>
              </a:rPr>
              <a:t> para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avaliar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quais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itens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são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frequentemente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comprados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juntos</a:t>
            </a:r>
            <a:r>
              <a:rPr lang="en-US" dirty="0">
                <a:latin typeface="Arial" pitchFamily="34" charset="0"/>
                <a:cs typeface="Arial" pitchFamily="34" charset="0"/>
              </a:rPr>
              <a:t> e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permite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entender</a:t>
            </a:r>
            <a:r>
              <a:rPr lang="en-US" dirty="0">
                <a:latin typeface="Arial" pitchFamily="34" charset="0"/>
                <a:cs typeface="Arial" pitchFamily="34" charset="0"/>
              </a:rPr>
              <a:t> o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comportamento</a:t>
            </a:r>
            <a:r>
              <a:rPr lang="en-US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compras</a:t>
            </a:r>
            <a:r>
              <a:rPr lang="en-US" dirty="0">
                <a:latin typeface="Arial" pitchFamily="34" charset="0"/>
                <a:cs typeface="Arial" pitchFamily="34" charset="0"/>
              </a:rPr>
              <a:t> dos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clientes</a:t>
            </a:r>
            <a:r>
              <a:rPr lang="en-US" dirty="0">
                <a:latin typeface="Arial" pitchFamily="34" charset="0"/>
                <a:cs typeface="Arial" pitchFamily="34" charset="0"/>
              </a:rPr>
              <a:t>.</a:t>
            </a:r>
          </a:p>
          <a:p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Saber o que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os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clientes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tendem</a:t>
            </a:r>
            <a:r>
              <a:rPr lang="en-US" dirty="0">
                <a:latin typeface="Arial" pitchFamily="34" charset="0"/>
                <a:cs typeface="Arial" pitchFamily="34" charset="0"/>
              </a:rPr>
              <a:t> a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comprar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em</a:t>
            </a:r>
            <a:r>
              <a:rPr lang="en-US" dirty="0">
                <a:latin typeface="Arial" pitchFamily="34" charset="0"/>
                <a:cs typeface="Arial" pitchFamily="34" charset="0"/>
              </a:rPr>
              <a:t> conjunto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pode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ajudar</a:t>
            </a:r>
            <a:r>
              <a:rPr lang="en-US" dirty="0">
                <a:latin typeface="Arial" pitchFamily="34" charset="0"/>
                <a:cs typeface="Arial" pitchFamily="34" charset="0"/>
              </a:rPr>
              <a:t> a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ofertar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melhor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através</a:t>
            </a:r>
            <a:r>
              <a:rPr lang="en-US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i="1" dirty="0">
                <a:latin typeface="Arial" pitchFamily="34" charset="0"/>
                <a:cs typeface="Arial" pitchFamily="34" charset="0"/>
              </a:rPr>
              <a:t>bundles ()</a:t>
            </a:r>
            <a:r>
              <a:rPr lang="en-US" dirty="0">
                <a:latin typeface="Arial" pitchFamily="34" charset="0"/>
                <a:cs typeface="Arial" pitchFamily="34" charset="0"/>
              </a:rPr>
              <a:t>,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disposição</a:t>
            </a:r>
            <a:r>
              <a:rPr lang="en-US" dirty="0">
                <a:latin typeface="Arial" pitchFamily="34" charset="0"/>
                <a:cs typeface="Arial" pitchFamily="34" charset="0"/>
              </a:rPr>
              <a:t> dos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itens</a:t>
            </a:r>
            <a:r>
              <a:rPr lang="en-US" dirty="0">
                <a:latin typeface="Arial" pitchFamily="34" charset="0"/>
                <a:cs typeface="Arial" pitchFamily="34" charset="0"/>
              </a:rPr>
              <a:t>, entre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outras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estratégias</a:t>
            </a:r>
            <a:r>
              <a:rPr lang="en-US" dirty="0">
                <a:latin typeface="Arial" pitchFamily="34" charset="0"/>
                <a:cs typeface="Arial" pitchFamily="34" charset="0"/>
              </a:rPr>
              <a:t>,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alcançando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melhores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resultados</a:t>
            </a:r>
            <a:r>
              <a:rPr lang="en-US" dirty="0">
                <a:latin typeface="Arial" pitchFamily="34" charset="0"/>
                <a:cs typeface="Arial" pitchFamily="34" charset="0"/>
              </a:rPr>
              <a:t> de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vendas</a:t>
            </a:r>
            <a:r>
              <a:rPr lang="en-US" dirty="0">
                <a:latin typeface="Arial" pitchFamily="34" charset="0"/>
                <a:cs typeface="Arial" pitchFamily="34" charset="0"/>
              </a:rPr>
              <a:t>.</a:t>
            </a:r>
            <a:endParaRPr lang="pt-BR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AF31860-D5A1-1146-95BA-F0CA4402E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343" y="2246792"/>
            <a:ext cx="3255516" cy="325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5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pt-BR" dirty="0">
                <a:latin typeface="Conthrax Sb" pitchFamily="34" charset="0"/>
              </a:rPr>
              <a:t>Regras de Associação</a:t>
            </a:r>
          </a:p>
        </p:txBody>
      </p:sp>
      <p:pic>
        <p:nvPicPr>
          <p:cNvPr id="9" name="Imagem 4" descr="Logo Escola Livre de IA Cor.png">
            <a:extLst>
              <a:ext uri="{FF2B5EF4-FFF2-40B4-BE49-F238E27FC236}">
                <a16:creationId xmlns:a16="http://schemas.microsoft.com/office/drawing/2014/main" id="{47325AED-628C-457B-A5FF-AAC89B9E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8519A99B-F9A9-419C-B1F2-1CED3E3E14A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1F6EE1F8-F6B4-415D-B51C-86B4CA738FEC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A6B3EB6-C9AF-43D7-A3B3-78224AD19864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8" name="Retângulo 7">
            <a:extLst>
              <a:ext uri="{FF2B5EF4-FFF2-40B4-BE49-F238E27FC236}">
                <a16:creationId xmlns:a16="http://schemas.microsoft.com/office/drawing/2014/main" id="{A80AB86F-92A2-2A4F-9091-95F10FD341CB}"/>
              </a:ext>
            </a:extLst>
          </p:cNvPr>
          <p:cNvSpPr/>
          <p:nvPr/>
        </p:nvSpPr>
        <p:spPr>
          <a:xfrm>
            <a:off x="1211933" y="5746030"/>
            <a:ext cx="672013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Ras</a:t>
            </a:r>
            <a:r>
              <a:rPr lang="pt-BR" dirty="0"/>
              <a:t>, regras de associação são utilizadas para mostrar o relacionamento entre diversos itens de uma transação.</a:t>
            </a:r>
            <a:endParaRPr lang="pt-BR" b="1" dirty="0">
              <a:latin typeface="Arial" pitchFamily="34" charset="0"/>
              <a:cs typeface="Arial" pitchFamily="34" charset="0"/>
            </a:endParaRP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EC0EBF2-A56E-FD42-858C-41F54A97A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933" y="2045385"/>
            <a:ext cx="6720134" cy="3614348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361AC022-DC13-6A42-A030-F786CE6C251E}"/>
              </a:ext>
            </a:extLst>
          </p:cNvPr>
          <p:cNvSpPr/>
          <p:nvPr/>
        </p:nvSpPr>
        <p:spPr>
          <a:xfrm>
            <a:off x="1211931" y="1541447"/>
            <a:ext cx="70558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b="1" dirty="0">
                <a:latin typeface="Arial" pitchFamily="34" charset="0"/>
                <a:cs typeface="Arial" pitchFamily="34" charset="0"/>
              </a:rPr>
              <a:t>Diariamente, surgem muitas dúvidas nos negócios......</a:t>
            </a:r>
          </a:p>
        </p:txBody>
      </p:sp>
    </p:spTree>
    <p:extLst>
      <p:ext uri="{BB962C8B-B14F-4D97-AF65-F5344CB8AC3E}">
        <p14:creationId xmlns:p14="http://schemas.microsoft.com/office/powerpoint/2010/main" val="3391229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pt-BR" dirty="0">
                <a:latin typeface="Conthrax Sb" pitchFamily="34" charset="0"/>
              </a:rPr>
              <a:t>Regras de Associação</a:t>
            </a:r>
          </a:p>
        </p:txBody>
      </p:sp>
      <p:pic>
        <p:nvPicPr>
          <p:cNvPr id="9" name="Imagem 4" descr="Logo Escola Livre de IA Cor.png">
            <a:extLst>
              <a:ext uri="{FF2B5EF4-FFF2-40B4-BE49-F238E27FC236}">
                <a16:creationId xmlns:a16="http://schemas.microsoft.com/office/drawing/2014/main" id="{47325AED-628C-457B-A5FF-AAC89B9E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8519A99B-F9A9-419C-B1F2-1CED3E3E14A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1F6EE1F8-F6B4-415D-B51C-86B4CA738FEC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A6B3EB6-C9AF-43D7-A3B3-78224AD19864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8" name="Retângulo 7">
            <a:extLst>
              <a:ext uri="{FF2B5EF4-FFF2-40B4-BE49-F238E27FC236}">
                <a16:creationId xmlns:a16="http://schemas.microsoft.com/office/drawing/2014/main" id="{A80AB86F-92A2-2A4F-9091-95F10FD341CB}"/>
              </a:ext>
            </a:extLst>
          </p:cNvPr>
          <p:cNvSpPr/>
          <p:nvPr/>
        </p:nvSpPr>
        <p:spPr>
          <a:xfrm>
            <a:off x="827584" y="1674518"/>
            <a:ext cx="7632848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A tarefa de associação tem como objetivo encontrar elementos que implicam na presença de outros elementos em uma mesma transação, ou seja, encontrar relacionamentos ou padrões frequentes entre conjuntos.</a:t>
            </a:r>
          </a:p>
          <a:p>
            <a:endParaRPr lang="pt-BR" dirty="0"/>
          </a:p>
          <a:p>
            <a:r>
              <a:rPr lang="pt-BR" dirty="0"/>
              <a:t>Um exemplo de regra de associação poderia ser:</a:t>
            </a:r>
          </a:p>
          <a:p>
            <a:r>
              <a:rPr lang="pt-BR" dirty="0"/>
              <a:t>{</a:t>
            </a:r>
            <a:r>
              <a:rPr lang="pt-BR" dirty="0" err="1"/>
              <a:t>mussarela</a:t>
            </a:r>
            <a:r>
              <a:rPr lang="pt-BR" dirty="0"/>
              <a:t>, presunto} → {pão}</a:t>
            </a:r>
          </a:p>
          <a:p>
            <a:endParaRPr lang="pt-BR" dirty="0"/>
          </a:p>
          <a:p>
            <a:r>
              <a:rPr lang="pt-BR" dirty="0"/>
              <a:t>                                    </a:t>
            </a:r>
            <a:r>
              <a:rPr lang="pt-BR" sz="5000" dirty="0"/>
              <a:t>+</a:t>
            </a:r>
            <a:r>
              <a:rPr lang="pt-BR" sz="4000" dirty="0"/>
              <a:t>                 </a:t>
            </a:r>
            <a:r>
              <a:rPr lang="pt-BR" sz="5000" dirty="0"/>
              <a:t>=</a:t>
            </a:r>
            <a:r>
              <a:rPr lang="pt-BR" sz="4000" dirty="0"/>
              <a:t> 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Que nos mostra que quando se compra </a:t>
            </a:r>
            <a:r>
              <a:rPr lang="pt-BR" dirty="0" err="1"/>
              <a:t>mussarela</a:t>
            </a:r>
            <a:r>
              <a:rPr lang="pt-BR" dirty="0"/>
              <a:t> e presunto, com um determinado grau de certeza, também compra-se pão</a:t>
            </a:r>
          </a:p>
          <a:p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2D8060D-832F-5D47-B996-A1F103283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222" y="3429000"/>
            <a:ext cx="1356742" cy="135674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356601D-AD26-7242-B774-0E20DC98D7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4817" y="3382223"/>
            <a:ext cx="1368347" cy="136834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253639B-93BF-574B-A9BA-A1F1EC3770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144" y="3366730"/>
            <a:ext cx="1261167" cy="126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1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pt-BR" dirty="0" err="1">
                <a:latin typeface="Conthrax Sb" pitchFamily="34" charset="0"/>
              </a:rPr>
              <a:t>Apriori</a:t>
            </a:r>
            <a:endParaRPr lang="pt-BR" dirty="0">
              <a:latin typeface="Conthrax Sb" pitchFamily="34" charset="0"/>
            </a:endParaRPr>
          </a:p>
        </p:txBody>
      </p:sp>
      <p:pic>
        <p:nvPicPr>
          <p:cNvPr id="9" name="Imagem 4" descr="Logo Escola Livre de IA Cor.png">
            <a:extLst>
              <a:ext uri="{FF2B5EF4-FFF2-40B4-BE49-F238E27FC236}">
                <a16:creationId xmlns:a16="http://schemas.microsoft.com/office/drawing/2014/main" id="{47325AED-628C-457B-A5FF-AAC89B9E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8519A99B-F9A9-419C-B1F2-1CED3E3E14A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1F6EE1F8-F6B4-415D-B51C-86B4CA738FEC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A6B3EB6-C9AF-43D7-A3B3-78224AD19864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3" name="Retângulo 2">
            <a:extLst>
              <a:ext uri="{FF2B5EF4-FFF2-40B4-BE49-F238E27FC236}">
                <a16:creationId xmlns:a16="http://schemas.microsoft.com/office/drawing/2014/main" id="{D819E338-44E4-7645-9EAD-EF23EB71D5FF}"/>
              </a:ext>
            </a:extLst>
          </p:cNvPr>
          <p:cNvSpPr/>
          <p:nvPr/>
        </p:nvSpPr>
        <p:spPr>
          <a:xfrm>
            <a:off x="457200" y="1988840"/>
            <a:ext cx="544585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latin typeface="Arial" pitchFamily="34" charset="0"/>
                <a:cs typeface="Arial" pitchFamily="34" charset="0"/>
              </a:rPr>
              <a:t>Apriori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 é um dos algoritmos de regras de associação mais conhecido e utilizado em diversas aplicações.</a:t>
            </a:r>
          </a:p>
          <a:p>
            <a:endParaRPr lang="pt-BR" sz="1600" dirty="0">
              <a:latin typeface="Arial" pitchFamily="34" charset="0"/>
              <a:cs typeface="Arial" pitchFamily="34" charset="0"/>
            </a:endParaRPr>
          </a:p>
          <a:p>
            <a:r>
              <a:rPr lang="pt-BR" sz="1600" dirty="0"/>
              <a:t>Um conjunto de itens é chamado de </a:t>
            </a:r>
            <a:r>
              <a:rPr lang="pt-BR" sz="1600" i="1" dirty="0" err="1"/>
              <a:t>itemset</a:t>
            </a:r>
            <a:r>
              <a:rPr lang="pt-BR" sz="1600" i="1" dirty="0"/>
              <a:t>. </a:t>
            </a:r>
          </a:p>
          <a:p>
            <a:endParaRPr lang="pt-BR" sz="1600" dirty="0">
              <a:latin typeface="Arial" pitchFamily="34" charset="0"/>
              <a:cs typeface="Arial" pitchFamily="34" charset="0"/>
            </a:endParaRPr>
          </a:p>
          <a:p>
            <a:endParaRPr lang="pt-BR" sz="1600" b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6" name="Tabela 15">
            <a:extLst>
              <a:ext uri="{FF2B5EF4-FFF2-40B4-BE49-F238E27FC236}">
                <a16:creationId xmlns:a16="http://schemas.microsoft.com/office/drawing/2014/main" id="{54F86F82-8825-0C43-85B3-B50E375121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234108"/>
              </p:ext>
            </p:extLst>
          </p:nvPr>
        </p:nvGraphicFramePr>
        <p:xfrm>
          <a:off x="6012160" y="1599281"/>
          <a:ext cx="2289046" cy="1828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177735">
                  <a:extLst>
                    <a:ext uri="{9D8B030D-6E8A-4147-A177-3AD203B41FA5}">
                      <a16:colId xmlns:a16="http://schemas.microsoft.com/office/drawing/2014/main" val="3356973933"/>
                    </a:ext>
                  </a:extLst>
                </a:gridCol>
                <a:gridCol w="1111311">
                  <a:extLst>
                    <a:ext uri="{9D8B030D-6E8A-4147-A177-3AD203B41FA5}">
                      <a16:colId xmlns:a16="http://schemas.microsoft.com/office/drawing/2014/main" val="2045470500"/>
                    </a:ext>
                  </a:extLst>
                </a:gridCol>
              </a:tblGrid>
              <a:tr h="281374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Transação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Itens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236390"/>
                  </a:ext>
                </a:extLst>
              </a:tr>
              <a:tr h="281374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A, C, </a:t>
                      </a:r>
                      <a:r>
                        <a:rPr lang="pt-BR" sz="1400" dirty="0" err="1"/>
                        <a:t>D</a:t>
                      </a:r>
                      <a:endParaRPr lang="pt-B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336213"/>
                  </a:ext>
                </a:extLst>
              </a:tr>
              <a:tr h="281374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 err="1"/>
                        <a:t>B</a:t>
                      </a:r>
                      <a:r>
                        <a:rPr lang="pt-BR" sz="1400" dirty="0"/>
                        <a:t>, C, 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342057"/>
                  </a:ext>
                </a:extLst>
              </a:tr>
              <a:tr h="281374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A, </a:t>
                      </a:r>
                      <a:r>
                        <a:rPr lang="pt-BR" sz="1400" dirty="0" err="1"/>
                        <a:t>B</a:t>
                      </a:r>
                      <a:r>
                        <a:rPr lang="pt-BR" sz="1400" dirty="0"/>
                        <a:t>, C, 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03434"/>
                  </a:ext>
                </a:extLst>
              </a:tr>
              <a:tr h="281374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 err="1"/>
                        <a:t>B</a:t>
                      </a:r>
                      <a:r>
                        <a:rPr lang="pt-BR" sz="1400" dirty="0"/>
                        <a:t>, 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267034"/>
                  </a:ext>
                </a:extLst>
              </a:tr>
              <a:tr h="281374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296526"/>
                  </a:ext>
                </a:extLst>
              </a:tr>
            </a:tbl>
          </a:graphicData>
        </a:graphic>
      </p:graphicFrame>
      <p:sp>
        <p:nvSpPr>
          <p:cNvPr id="18" name="Retângulo 17">
            <a:extLst>
              <a:ext uri="{FF2B5EF4-FFF2-40B4-BE49-F238E27FC236}">
                <a16:creationId xmlns:a16="http://schemas.microsoft.com/office/drawing/2014/main" id="{B2F68995-73D4-5448-868F-91FD463D0E25}"/>
              </a:ext>
            </a:extLst>
          </p:cNvPr>
          <p:cNvSpPr/>
          <p:nvPr/>
        </p:nvSpPr>
        <p:spPr>
          <a:xfrm>
            <a:off x="424966" y="3359535"/>
            <a:ext cx="8229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sz="1600" dirty="0">
              <a:latin typeface="Arial" pitchFamily="34" charset="0"/>
              <a:cs typeface="Arial" pitchFamily="34" charset="0"/>
            </a:endParaRPr>
          </a:p>
          <a:p>
            <a:r>
              <a:rPr lang="pt-BR" sz="1600" dirty="0">
                <a:latin typeface="Arial" pitchFamily="34" charset="0"/>
                <a:cs typeface="Arial" pitchFamily="34" charset="0"/>
              </a:rPr>
              <a:t>Etapas principais do algoritmo:</a:t>
            </a:r>
          </a:p>
          <a:p>
            <a:endParaRPr lang="pt-BR" sz="1600" dirty="0">
              <a:latin typeface="Arial" pitchFamily="34" charset="0"/>
              <a:cs typeface="Arial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latin typeface="Arial" pitchFamily="34" charset="0"/>
                <a:cs typeface="Arial" pitchFamily="34" charset="0"/>
              </a:rPr>
              <a:t>Encontrar os </a:t>
            </a:r>
            <a:r>
              <a:rPr lang="pt-BR" sz="1600" dirty="0" err="1">
                <a:latin typeface="Arial" pitchFamily="34" charset="0"/>
                <a:cs typeface="Arial" pitchFamily="34" charset="0"/>
              </a:rPr>
              <a:t>itemsets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pt-BR" sz="1600" dirty="0" err="1">
                <a:latin typeface="Arial" pitchFamily="34" charset="0"/>
                <a:cs typeface="Arial" pitchFamily="34" charset="0"/>
              </a:rPr>
              <a:t>freqüentes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 (aqueles com suporte ≥ </a:t>
            </a:r>
            <a:r>
              <a:rPr lang="pt-BR" sz="1600" dirty="0" err="1">
                <a:latin typeface="Arial" pitchFamily="34" charset="0"/>
                <a:cs typeface="Arial" pitchFamily="34" charset="0"/>
              </a:rPr>
              <a:t>min_sup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latin typeface="Arial" pitchFamily="34" charset="0"/>
                <a:cs typeface="Arial" pitchFamily="34" charset="0"/>
              </a:rPr>
              <a:t>Gerar as regras a partir dos </a:t>
            </a:r>
            <a:r>
              <a:rPr lang="pt-BR" sz="1600" dirty="0" err="1">
                <a:latin typeface="Arial" pitchFamily="34" charset="0"/>
                <a:cs typeface="Arial" pitchFamily="34" charset="0"/>
              </a:rPr>
              <a:t>itemsets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 </a:t>
            </a:r>
            <a:r>
              <a:rPr lang="pt-BR" sz="1600" dirty="0" err="1">
                <a:latin typeface="Arial" pitchFamily="34" charset="0"/>
                <a:cs typeface="Arial" pitchFamily="34" charset="0"/>
              </a:rPr>
              <a:t>freqüentes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 (com confiança ≥ </a:t>
            </a:r>
            <a:r>
              <a:rPr lang="pt-BR" sz="1600" dirty="0" err="1">
                <a:latin typeface="Arial" pitchFamily="34" charset="0"/>
                <a:cs typeface="Arial" pitchFamily="34" charset="0"/>
              </a:rPr>
              <a:t>min_conf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latin typeface="Arial" pitchFamily="34" charset="0"/>
              <a:cs typeface="Arial" pitchFamily="34" charset="0"/>
            </a:endParaRPr>
          </a:p>
          <a:p>
            <a:r>
              <a:rPr lang="pt-BR" sz="1600" dirty="0">
                <a:latin typeface="Arial" pitchFamily="34" charset="0"/>
                <a:cs typeface="Arial" pitchFamily="34" charset="0"/>
              </a:rPr>
              <a:t>Os valores </a:t>
            </a:r>
            <a:r>
              <a:rPr lang="pt-BR" sz="1600" dirty="0" err="1">
                <a:latin typeface="Arial" pitchFamily="34" charset="0"/>
                <a:cs typeface="Arial" pitchFamily="34" charset="0"/>
              </a:rPr>
              <a:t>min_sup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 e </a:t>
            </a:r>
            <a:r>
              <a:rPr lang="pt-BR" sz="1600" dirty="0" err="1">
                <a:latin typeface="Arial" pitchFamily="34" charset="0"/>
                <a:cs typeface="Arial" pitchFamily="34" charset="0"/>
              </a:rPr>
              <a:t>min_conf</a:t>
            </a:r>
            <a:r>
              <a:rPr lang="pt-BR" sz="1600" dirty="0">
                <a:latin typeface="Arial" pitchFamily="34" charset="0"/>
                <a:cs typeface="Arial" pitchFamily="34" charset="0"/>
              </a:rPr>
              <a:t> são parâmetros que devem ser fornecidos ao algoritmo.</a:t>
            </a:r>
          </a:p>
          <a:p>
            <a:endParaRPr lang="pt-BR" sz="1600" b="1" dirty="0">
              <a:latin typeface="Arial" pitchFamily="34" charset="0"/>
              <a:cs typeface="Arial" pitchFamily="34" charset="0"/>
            </a:endParaRPr>
          </a:p>
          <a:p>
            <a:endParaRPr lang="pt-BR" sz="1600" b="1" dirty="0">
              <a:latin typeface="Arial" pitchFamily="34" charset="0"/>
              <a:cs typeface="Arial" pitchFamily="34" charset="0"/>
            </a:endParaRPr>
          </a:p>
          <a:p>
            <a:endParaRPr lang="pt-BR" sz="16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922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pt-BR" dirty="0" err="1">
                <a:latin typeface="Conthrax Sb" pitchFamily="34" charset="0"/>
              </a:rPr>
              <a:t>Apriori</a:t>
            </a:r>
            <a:endParaRPr lang="pt-BR" dirty="0">
              <a:latin typeface="Conthrax Sb" pitchFamily="34" charset="0"/>
            </a:endParaRPr>
          </a:p>
        </p:txBody>
      </p:sp>
      <p:pic>
        <p:nvPicPr>
          <p:cNvPr id="9" name="Imagem 4" descr="Logo Escola Livre de IA Cor.png">
            <a:extLst>
              <a:ext uri="{FF2B5EF4-FFF2-40B4-BE49-F238E27FC236}">
                <a16:creationId xmlns:a16="http://schemas.microsoft.com/office/drawing/2014/main" id="{47325AED-628C-457B-A5FF-AAC89B9E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8519A99B-F9A9-419C-B1F2-1CED3E3E14A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1F6EE1F8-F6B4-415D-B51C-86B4CA738FEC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A6B3EB6-C9AF-43D7-A3B3-78224AD19864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14" name="Imagem 13" descr="support.png">
            <a:extLst>
              <a:ext uri="{FF2B5EF4-FFF2-40B4-BE49-F238E27FC236}">
                <a16:creationId xmlns:a16="http://schemas.microsoft.com/office/drawing/2014/main" id="{DE5A4070-E3D5-8242-9B92-1E061554462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23770" y="1607077"/>
            <a:ext cx="4267200" cy="685800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15" name="Imagem 14" descr="confidence.png">
            <a:extLst>
              <a:ext uri="{FF2B5EF4-FFF2-40B4-BE49-F238E27FC236}">
                <a16:creationId xmlns:a16="http://schemas.microsoft.com/office/drawing/2014/main" id="{D8723015-CD90-0F43-8B74-0C9ABD26AAB0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723770" y="3353042"/>
            <a:ext cx="6400800" cy="590550"/>
          </a:xfrm>
          <a:prstGeom prst="rect">
            <a:avLst/>
          </a:prstGeom>
          <a:ln>
            <a:solidFill>
              <a:srgbClr val="00B050"/>
            </a:solidFill>
          </a:ln>
        </p:spPr>
      </p:pic>
      <p:pic>
        <p:nvPicPr>
          <p:cNvPr id="6" name="Imagem 5" descr="Uma imagem contendo desenho&#10;&#10;Descrição gerada automaticamente">
            <a:extLst>
              <a:ext uri="{FF2B5EF4-FFF2-40B4-BE49-F238E27FC236}">
                <a16:creationId xmlns:a16="http://schemas.microsoft.com/office/drawing/2014/main" id="{74C676D0-FF3A-444C-B22A-279EF75FE9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347" y="5003757"/>
            <a:ext cx="3777855" cy="590550"/>
          </a:xfrm>
          <a:prstGeom prst="rect">
            <a:avLst/>
          </a:prstGeom>
          <a:ln>
            <a:solidFill>
              <a:srgbClr val="00B050"/>
            </a:solidFill>
          </a:ln>
        </p:spPr>
      </p:pic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58118D6F-020D-2140-B02E-7827552088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692139"/>
              </p:ext>
            </p:extLst>
          </p:nvPr>
        </p:nvGraphicFramePr>
        <p:xfrm>
          <a:off x="323528" y="2831072"/>
          <a:ext cx="2111036" cy="22250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86147">
                  <a:extLst>
                    <a:ext uri="{9D8B030D-6E8A-4147-A177-3AD203B41FA5}">
                      <a16:colId xmlns:a16="http://schemas.microsoft.com/office/drawing/2014/main" val="3356973933"/>
                    </a:ext>
                  </a:extLst>
                </a:gridCol>
                <a:gridCol w="1024889">
                  <a:extLst>
                    <a:ext uri="{9D8B030D-6E8A-4147-A177-3AD203B41FA5}">
                      <a16:colId xmlns:a16="http://schemas.microsoft.com/office/drawing/2014/main" val="20454705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solidFill>
                            <a:schemeClr val="bg1"/>
                          </a:solidFill>
                        </a:rPr>
                        <a:t>Transação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solidFill>
                            <a:schemeClr val="bg1"/>
                          </a:solidFill>
                        </a:rPr>
                        <a:t>Itens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2236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A, C, </a:t>
                      </a:r>
                      <a:r>
                        <a:rPr lang="pt-BR" sz="1600" dirty="0" err="1"/>
                        <a:t>D</a:t>
                      </a:r>
                      <a:endParaRPr lang="pt-BR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336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 err="1"/>
                        <a:t>B</a:t>
                      </a:r>
                      <a:r>
                        <a:rPr lang="pt-BR" sz="1600" dirty="0"/>
                        <a:t>, C, 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342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A, </a:t>
                      </a:r>
                      <a:r>
                        <a:rPr lang="pt-BR" sz="1600" dirty="0" err="1"/>
                        <a:t>B</a:t>
                      </a:r>
                      <a:r>
                        <a:rPr lang="pt-BR" sz="1600" dirty="0"/>
                        <a:t>, C, 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7503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 err="1"/>
                        <a:t>B</a:t>
                      </a:r>
                      <a:r>
                        <a:rPr lang="pt-BR" sz="1600" dirty="0"/>
                        <a:t>, 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267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4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Total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296526"/>
                  </a:ext>
                </a:extLst>
              </a:tr>
            </a:tbl>
          </a:graphicData>
        </a:graphic>
      </p:graphicFrame>
      <p:sp>
        <p:nvSpPr>
          <p:cNvPr id="7" name="CaixaDeTexto 6">
            <a:extLst>
              <a:ext uri="{FF2B5EF4-FFF2-40B4-BE49-F238E27FC236}">
                <a16:creationId xmlns:a16="http://schemas.microsoft.com/office/drawing/2014/main" id="{04439006-5306-6648-AD60-9D785EDA7A44}"/>
              </a:ext>
            </a:extLst>
          </p:cNvPr>
          <p:cNvSpPr txBox="1"/>
          <p:nvPr/>
        </p:nvSpPr>
        <p:spPr>
          <a:xfrm>
            <a:off x="2723770" y="2420888"/>
            <a:ext cx="199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Ex</a:t>
            </a:r>
            <a:r>
              <a:rPr lang="pt-BR" dirty="0"/>
              <a:t>: Item E</a:t>
            </a:r>
          </a:p>
          <a:p>
            <a:r>
              <a:rPr lang="pt-BR" dirty="0"/>
              <a:t>3 / 4 = 75%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87B2148-FE22-354B-B90F-1AEBDE4B2238}"/>
              </a:ext>
            </a:extLst>
          </p:cNvPr>
          <p:cNvSpPr txBox="1"/>
          <p:nvPr/>
        </p:nvSpPr>
        <p:spPr>
          <a:xfrm>
            <a:off x="2723770" y="4127384"/>
            <a:ext cx="21110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Ex</a:t>
            </a:r>
            <a:r>
              <a:rPr lang="pt-BR" dirty="0"/>
              <a:t>: Item </a:t>
            </a:r>
            <a:r>
              <a:rPr lang="pt-BR" dirty="0" err="1"/>
              <a:t>B</a:t>
            </a:r>
            <a:r>
              <a:rPr lang="pt-BR" dirty="0"/>
              <a:t> -&gt; E</a:t>
            </a:r>
          </a:p>
          <a:p>
            <a:r>
              <a:rPr lang="pt-BR" dirty="0"/>
              <a:t>3 / 3 = 100%</a:t>
            </a:r>
          </a:p>
          <a:p>
            <a:endParaRPr lang="pt-BR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E8EBAA4-90C2-4040-9EE0-243723CBBF36}"/>
              </a:ext>
            </a:extLst>
          </p:cNvPr>
          <p:cNvSpPr txBox="1"/>
          <p:nvPr/>
        </p:nvSpPr>
        <p:spPr>
          <a:xfrm>
            <a:off x="2705477" y="5751085"/>
            <a:ext cx="18665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Ex</a:t>
            </a:r>
            <a:r>
              <a:rPr lang="pt-BR" dirty="0"/>
              <a:t>: Item </a:t>
            </a:r>
            <a:r>
              <a:rPr lang="pt-BR" dirty="0" err="1"/>
              <a:t>B</a:t>
            </a:r>
            <a:r>
              <a:rPr lang="pt-BR" dirty="0"/>
              <a:t> -&gt; E</a:t>
            </a:r>
          </a:p>
          <a:p>
            <a:r>
              <a:rPr lang="pt-BR" dirty="0"/>
              <a:t>1 / 0.75 = 1,33</a:t>
            </a:r>
          </a:p>
          <a:p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Positiva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8040A94-283B-6C44-8C6A-FB4AFC7C1255}"/>
              </a:ext>
            </a:extLst>
          </p:cNvPr>
          <p:cNvSpPr/>
          <p:nvPr/>
        </p:nvSpPr>
        <p:spPr>
          <a:xfrm>
            <a:off x="4932039" y="5751085"/>
            <a:ext cx="23042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Correlação de A e </a:t>
            </a:r>
            <a:r>
              <a:rPr lang="pt-BR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B</a:t>
            </a:r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</a:t>
            </a:r>
          </a:p>
          <a:p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&gt; 1 Positiva</a:t>
            </a:r>
          </a:p>
          <a:p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 1 Negativa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572F4F91-F58F-7541-BF22-FD65A090F5B9}"/>
              </a:ext>
            </a:extLst>
          </p:cNvPr>
          <p:cNvSpPr/>
          <p:nvPr/>
        </p:nvSpPr>
        <p:spPr>
          <a:xfrm>
            <a:off x="4932682" y="3980540"/>
            <a:ext cx="30236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Significa que em 100% das vezes que consta o item </a:t>
            </a:r>
            <a:r>
              <a:rPr lang="pt-BR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B</a:t>
            </a:r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também consta o item E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8032F6B5-40FE-3A47-8EC9-8508D9A9E305}"/>
              </a:ext>
            </a:extLst>
          </p:cNvPr>
          <p:cNvSpPr/>
          <p:nvPr/>
        </p:nvSpPr>
        <p:spPr>
          <a:xfrm>
            <a:off x="4980382" y="2350970"/>
            <a:ext cx="23042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Significa que o item E está presente em 75% das transações.</a:t>
            </a:r>
          </a:p>
        </p:txBody>
      </p:sp>
    </p:spTree>
    <p:extLst>
      <p:ext uri="{BB962C8B-B14F-4D97-AF65-F5344CB8AC3E}">
        <p14:creationId xmlns:p14="http://schemas.microsoft.com/office/powerpoint/2010/main" val="2285780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</p:spPr>
        <p:txBody>
          <a:bodyPr/>
          <a:lstStyle/>
          <a:p>
            <a:r>
              <a:rPr lang="pt-BR" dirty="0" err="1">
                <a:latin typeface="Conthrax Sb" pitchFamily="34" charset="0"/>
              </a:rPr>
              <a:t>Apriori</a:t>
            </a:r>
            <a:endParaRPr lang="pt-BR" dirty="0">
              <a:latin typeface="Conthrax Sb" pitchFamily="34" charset="0"/>
            </a:endParaRPr>
          </a:p>
        </p:txBody>
      </p:sp>
      <p:pic>
        <p:nvPicPr>
          <p:cNvPr id="9" name="Imagem 4" descr="Logo Escola Livre de IA Cor.png">
            <a:extLst>
              <a:ext uri="{FF2B5EF4-FFF2-40B4-BE49-F238E27FC236}">
                <a16:creationId xmlns:a16="http://schemas.microsoft.com/office/drawing/2014/main" id="{47325AED-628C-457B-A5FF-AAC89B9E0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117" y="6287101"/>
            <a:ext cx="1249363" cy="382259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8519A99B-F9A9-419C-B1F2-1CED3E3E14A9}"/>
              </a:ext>
            </a:extLst>
          </p:cNvPr>
          <p:cNvGrpSpPr/>
          <p:nvPr/>
        </p:nvGrpSpPr>
        <p:grpSpPr>
          <a:xfrm>
            <a:off x="0" y="1268760"/>
            <a:ext cx="9144000" cy="117727"/>
            <a:chOff x="0" y="1295049"/>
            <a:chExt cx="9144000" cy="117727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1F6EE1F8-F6B4-415D-B51C-86B4CA738FEC}"/>
                </a:ext>
              </a:extLst>
            </p:cNvPr>
            <p:cNvSpPr/>
            <p:nvPr/>
          </p:nvSpPr>
          <p:spPr>
            <a:xfrm flipV="1">
              <a:off x="0" y="1367057"/>
              <a:ext cx="9144000" cy="457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4A6B3EB6-C9AF-43D7-A3B3-78224AD19864}"/>
                </a:ext>
              </a:extLst>
            </p:cNvPr>
            <p:cNvSpPr/>
            <p:nvPr/>
          </p:nvSpPr>
          <p:spPr>
            <a:xfrm flipV="1">
              <a:off x="0" y="1295049"/>
              <a:ext cx="9144000" cy="4571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pic>
        <p:nvPicPr>
          <p:cNvPr id="4" name="Imagem 3" descr="Uma imagem contendo estacionamento, branco&#10;&#10;Descrição gerada automaticamente">
            <a:extLst>
              <a:ext uri="{FF2B5EF4-FFF2-40B4-BE49-F238E27FC236}">
                <a16:creationId xmlns:a16="http://schemas.microsoft.com/office/drawing/2014/main" id="{41D6ED8F-0895-E04F-AF73-978D1206EE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" t="12484" r="4469" b="6951"/>
          <a:stretch/>
        </p:blipFill>
        <p:spPr>
          <a:xfrm>
            <a:off x="1295636" y="1447838"/>
            <a:ext cx="6552728" cy="462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982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Fluxo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774</TotalTime>
  <Words>820</Words>
  <Application>Microsoft Office PowerPoint</Application>
  <PresentationFormat>Apresentação na tela (4:3)</PresentationFormat>
  <Paragraphs>165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Conthrax Sb</vt:lpstr>
      <vt:lpstr>Tema do Office</vt:lpstr>
      <vt:lpstr>Apresentação do PowerPoint</vt:lpstr>
      <vt:lpstr>Objetivo da Aula</vt:lpstr>
      <vt:lpstr>Tópicos</vt:lpstr>
      <vt:lpstr>MBA - Market Basket Analysis  (Análise de Cesta de Compras)</vt:lpstr>
      <vt:lpstr>Regras de Associação</vt:lpstr>
      <vt:lpstr>Regras de Associação</vt:lpstr>
      <vt:lpstr>Apriori</vt:lpstr>
      <vt:lpstr>Apriori</vt:lpstr>
      <vt:lpstr>Apriori</vt:lpstr>
      <vt:lpstr>Apriori</vt:lpstr>
      <vt:lpstr>Cesta de Compras - Python </vt:lpstr>
      <vt:lpstr>Códigos</vt:lpstr>
      <vt:lpstr>Exercícios</vt:lpstr>
      <vt:lpstr>Bibliografia</vt:lpstr>
      <vt:lpstr>Contatos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</dc:creator>
  <cp:lastModifiedBy>brext2507</cp:lastModifiedBy>
  <cp:revision>85</cp:revision>
  <dcterms:created xsi:type="dcterms:W3CDTF">2020-01-25T13:39:28Z</dcterms:created>
  <dcterms:modified xsi:type="dcterms:W3CDTF">2020-03-20T01:23:51Z</dcterms:modified>
</cp:coreProperties>
</file>

<file path=docProps/thumbnail.jpeg>
</file>